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63" r:id="rId5"/>
    <p:sldId id="259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54F4F-D5B9-48B9-861B-858A388B2C59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ED94B-A561-48F7-9890-60311FAB02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4315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ED94B-A561-48F7-9890-60311FAB028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2787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dirty="0" smtClean="0"/>
              <a:t>Il nuovo necessita di una sperimentazione, di una prova sul campo, prova che deve essere personale, possibilmente guidata, ma personale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Sono convinta che i nostri studenti per apprendere hanno bisogno di passione e di comprensione, hanno bisogni di essere visti, di essere riconosciuti e accettati per le loro specificità siano essi pregi che difetti</a:t>
            </a:r>
          </a:p>
          <a:p>
            <a:pPr algn="just"/>
            <a:r>
              <a:rPr lang="it-IT" dirty="0" smtClean="0"/>
              <a:t>E di onestà</a:t>
            </a:r>
          </a:p>
          <a:p>
            <a:pPr algn="just"/>
            <a:r>
              <a:rPr lang="it-IT" dirty="0" smtClean="0"/>
              <a:t>Essere 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ED94B-A561-48F7-9890-60311FAB028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6161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Geogebra</a:t>
            </a:r>
            <a:r>
              <a:rPr lang="it-IT" dirty="0" smtClean="0"/>
              <a:t>: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ED94B-A561-48F7-9890-60311FAB028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0553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ED94B-A561-48F7-9890-60311FAB0283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1068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l’approccio alla geometria diventa così più intuitivo e si può dare il giusto spazio alla fase dell’esplorazione e alla creatività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ED94B-A561-48F7-9890-60311FAB028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2500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5143DCF-4B0A-44F0-B738-16A32D2B30D1}" type="datetimeFigureOut">
              <a:rPr lang="it-IT" smtClean="0"/>
              <a:t>29/10/2013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16DDFC2-77E1-45CA-840E-3FE2B03DB338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hyperlink" Target="rettangoli%20area%20max.fi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hyperlink" Target="rettangoli%20ISOP.fig" TargetMode="External"/><Relationship Id="rId4" Type="http://schemas.openxmlformats.org/officeDocument/2006/relationships/image" Target="../media/image19.jpe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gebra.org/cms/i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hyperlink" Target="http://www.cabri.com/download-cabri-2-plus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TALETE.fig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hyperlink" Target="RETT_ROMBO.fi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ngolo_1.fig" TargetMode="External"/><Relationship Id="rId5" Type="http://schemas.openxmlformats.org/officeDocument/2006/relationships/image" Target="../media/image7.png"/><Relationship Id="rId4" Type="http://schemas.openxmlformats.org/officeDocument/2006/relationships/hyperlink" Target="trapezio.fig" TargetMode="External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scheda%20cabri1.doc" TargetMode="External"/><Relationship Id="rId7" Type="http://schemas.openxmlformats.org/officeDocument/2006/relationships/hyperlink" Target="triangolo.fi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hyperlink" Target="somma%20angoli%20isoscele.fig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hyperlink" Target="crf.fi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>
            <a:noAutofit/>
          </a:bodyPr>
          <a:lstStyle/>
          <a:p>
            <a:r>
              <a:rPr lang="it-IT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egnaposto piè di pagina 5"/>
          <p:cNvSpPr txBox="1">
            <a:spLocks/>
          </p:cNvSpPr>
          <p:nvPr/>
        </p:nvSpPr>
        <p:spPr>
          <a:xfrm>
            <a:off x="2771800" y="645333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b="1" i="1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>
                <a:solidFill>
                  <a:srgbClr val="1F497D">
                    <a:lumMod val="75000"/>
                  </a:srgbClr>
                </a:solidFill>
                <a:latin typeface="Arial"/>
              </a:rPr>
              <a:t>Angela Balestra, Agorà Matematico - 29 Ottobre 2013</a:t>
            </a:r>
            <a:endParaRPr lang="it-IT" dirty="0">
              <a:solidFill>
                <a:srgbClr val="1F497D">
                  <a:lumMod val="75000"/>
                </a:srgbClr>
              </a:solidFill>
              <a:latin typeface="Arial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67544" y="3861048"/>
            <a:ext cx="78634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L’insegnamento della geometria nella scuola secondaria di </a:t>
            </a:r>
          </a:p>
          <a:p>
            <a:pPr algn="ctr"/>
            <a:r>
              <a:rPr lang="it-IT" sz="28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Primo grado con i Software di geometria dinamica (</a:t>
            </a:r>
            <a:r>
              <a:rPr lang="it-IT" sz="2800" b="1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dgs</a:t>
            </a:r>
            <a:r>
              <a:rPr lang="it-IT" sz="28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it-IT" sz="28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57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401" y="3506431"/>
            <a:ext cx="1418796" cy="91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://dm.unife.it/matematicainsieme/comscomp/images/rett%20or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873" y="3231499"/>
            <a:ext cx="1601948" cy="116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10" y="5034744"/>
            <a:ext cx="2954833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825" y="4894589"/>
            <a:ext cx="2687315" cy="166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628897" y="163435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Il software non “fa” dimostrazioni ma permette di proporre in laboratorio dei problemi e </a:t>
            </a:r>
            <a:r>
              <a:rPr lang="it-IT" dirty="0" smtClean="0"/>
              <a:t>consente la </a:t>
            </a:r>
            <a:r>
              <a:rPr lang="it-IT" dirty="0"/>
              <a:t>formazione di congetture che saranno poi sottoposte a </a:t>
            </a:r>
            <a:r>
              <a:rPr lang="it-IT" dirty="0" smtClean="0"/>
              <a:t>verifica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3697919" y="5589240"/>
            <a:ext cx="25239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Cambia l’area? Ci sarà una figura con l’area massima? E minima?</a:t>
            </a:r>
            <a:endParaRPr lang="it-IT" sz="14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06431"/>
            <a:ext cx="1371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 rot="21075269">
            <a:off x="1187624" y="764704"/>
            <a:ext cx="600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cap="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 in opposizione a  carta e forbici? </a:t>
            </a:r>
            <a:endParaRPr lang="it-IT" b="1" cap="all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971600" y="2648786"/>
            <a:ext cx="6607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i="1" dirty="0" smtClean="0">
                <a:solidFill>
                  <a:srgbClr val="FF0000"/>
                </a:solidFill>
              </a:rPr>
              <a:t>QUANTI RETTANGOLI CON IL PERIMETRO DI 12 CM POSSO COSTRUIRE? </a:t>
            </a:r>
            <a:endParaRPr lang="it-IT" sz="1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87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915" y="3429000"/>
            <a:ext cx="2935423" cy="255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692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45070" y="3757922"/>
            <a:ext cx="8568951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700" b="1" cap="all" dirty="0" smtClean="0">
                <a:cs typeface="Calibri" panose="020F0502020204030204" pitchFamily="34" charset="0"/>
              </a:rPr>
              <a:t>Ogni innovazione richiede tempo per affermarsi  e </a:t>
            </a:r>
            <a:r>
              <a:rPr lang="it-IT" sz="1700" b="1" cap="all" dirty="0">
                <a:cs typeface="Calibri" panose="020F0502020204030204" pitchFamily="34" charset="0"/>
              </a:rPr>
              <a:t> </a:t>
            </a:r>
            <a:r>
              <a:rPr lang="it-IT" sz="1700" b="1" cap="all" dirty="0" smtClean="0">
                <a:cs typeface="Calibri" panose="020F0502020204030204" pitchFamily="34" charset="0"/>
              </a:rPr>
              <a:t>per trovare una adeguata collocazione nel presente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sz="1700" b="1" cap="all" dirty="0"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700" b="1" cap="all" dirty="0" smtClean="0">
                <a:cs typeface="Calibri" panose="020F0502020204030204" pitchFamily="34" charset="0"/>
              </a:rPr>
              <a:t>E’ necessario aprirsi al nuovo con spirito critico, cogliendo le potenzialità di un nuovo  strumento, di un nuovo metodo.</a:t>
            </a:r>
          </a:p>
          <a:p>
            <a:pPr algn="just"/>
            <a:r>
              <a:rPr lang="it-IT" sz="1700" b="1" cap="all" dirty="0" smtClean="0">
                <a:cs typeface="Calibri" panose="020F0502020204030204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700" b="1" cap="all" dirty="0" smtClean="0">
                <a:cs typeface="Calibri" panose="020F0502020204030204" pitchFamily="34" charset="0"/>
              </a:rPr>
              <a:t>Il nuovo non deve sostituire il vecchio, né affiancarsi ad esso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sz="1700" b="1" cap="all" dirty="0" smtClean="0"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700" b="1" cap="all" dirty="0" smtClean="0">
                <a:cs typeface="Calibri" panose="020F0502020204030204" pitchFamily="34" charset="0"/>
              </a:rPr>
              <a:t>Il nuovo deve poter indurre un ripensamento e un riequilibrio del metodo di insegnamento allo scopo di renderlo più efficace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1585449" y="287069"/>
            <a:ext cx="6263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RESISTERE O INNOVARE? </a:t>
            </a:r>
            <a:endParaRPr lang="it-IT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096" y="1086245"/>
            <a:ext cx="3406080" cy="255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52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5730" y="512248"/>
            <a:ext cx="91082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SOFTWARE: CABRI o GEOGEBRA? </a:t>
            </a:r>
          </a:p>
          <a:p>
            <a:pPr algn="ctr"/>
            <a:r>
              <a:rPr lang="it-IT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 le differenze e quali le somiglianze</a:t>
            </a:r>
          </a:p>
        </p:txBody>
      </p:sp>
      <p:sp>
        <p:nvSpPr>
          <p:cNvPr id="3" name="Rettangolo 2"/>
          <p:cNvSpPr/>
          <p:nvPr/>
        </p:nvSpPr>
        <p:spPr>
          <a:xfrm>
            <a:off x="467544" y="3962590"/>
            <a:ext cx="84902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 smtClean="0"/>
              <a:t>Geogebra</a:t>
            </a:r>
            <a:r>
              <a:rPr lang="it-IT" dirty="0" smtClean="0"/>
              <a:t> dà una duplice vista degli oggetti: ad ogni espressione nella “finestra algebra” corrisponde un oggetto nella “finestra geometria” e viceversa. </a:t>
            </a:r>
          </a:p>
        </p:txBody>
      </p:sp>
      <p:sp>
        <p:nvSpPr>
          <p:cNvPr id="4" name="Rettangolo 3"/>
          <p:cNvSpPr/>
          <p:nvPr/>
        </p:nvSpPr>
        <p:spPr>
          <a:xfrm>
            <a:off x="467544" y="2762261"/>
            <a:ext cx="84555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 smtClean="0"/>
              <a:t>Geogebra</a:t>
            </a:r>
            <a:r>
              <a:rPr lang="it-IT" dirty="0" smtClean="0"/>
              <a:t>: software open-source, può </a:t>
            </a:r>
            <a:r>
              <a:rPr lang="it-IT" dirty="0"/>
              <a:t>essere usato, copiato e distribuito liberamente, purché non a scopo di </a:t>
            </a:r>
            <a:r>
              <a:rPr lang="it-IT" dirty="0" smtClean="0"/>
              <a:t>lucro. E’ scaricabile dal </a:t>
            </a:r>
            <a:r>
              <a:rPr lang="it-IT" dirty="0"/>
              <a:t>sito </a:t>
            </a:r>
          </a:p>
          <a:p>
            <a:r>
              <a:rPr lang="it-IT" dirty="0" smtClean="0">
                <a:hlinkClick r:id="rId3"/>
              </a:rPr>
              <a:t>http://www.geogebra.org/cms/it/</a:t>
            </a:r>
            <a:endParaRPr lang="it-IT" dirty="0"/>
          </a:p>
          <a:p>
            <a:endParaRPr lang="it-IT" dirty="0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465878" y="4827207"/>
            <a:ext cx="64207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Cabri</a:t>
            </a:r>
            <a:r>
              <a:rPr lang="it-IT" dirty="0" smtClean="0"/>
              <a:t>: ha un costo elevato; esiste una versione demo </a:t>
            </a:r>
          </a:p>
          <a:p>
            <a:r>
              <a:rPr lang="it-IT" dirty="0" smtClean="0"/>
              <a:t>Scaricabile dal sito </a:t>
            </a:r>
          </a:p>
          <a:p>
            <a:r>
              <a:rPr lang="it-IT" dirty="0" smtClean="0">
                <a:hlinkClick r:id="rId4"/>
              </a:rPr>
              <a:t>http://www.cabri.com/download-cabri-2-plus.html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In Cabri compare solo la «finestra geometrica»</a:t>
            </a: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46624" y="1566625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Entrambi sono software di geometria DINAMICA in cui è possibile cioè animare le figure. Ci sono cioè oggetti &lt;vincolati&gt;  e altri &lt;liberi&gt; di muoversi </a:t>
            </a:r>
            <a:r>
              <a:rPr lang="it-IT" b="1" dirty="0"/>
              <a:t>S</a:t>
            </a:r>
            <a:r>
              <a:rPr lang="it-IT" b="1" dirty="0" smtClean="0"/>
              <a:t>i  </a:t>
            </a:r>
            <a:r>
              <a:rPr lang="it-IT" b="1" dirty="0"/>
              <a:t>favorisce lo studio delle proprietà che vengono mantenute o perse nel corso di tali manipolazioni.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600" y="5089313"/>
            <a:ext cx="1865447" cy="123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924" y="3212976"/>
            <a:ext cx="1812825" cy="538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egnaposto piè di pagina 5"/>
          <p:cNvSpPr txBox="1">
            <a:spLocks/>
          </p:cNvSpPr>
          <p:nvPr/>
        </p:nvSpPr>
        <p:spPr>
          <a:xfrm>
            <a:off x="2771800" y="6453336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b="1" i="1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>
                <a:solidFill>
                  <a:srgbClr val="1F497D">
                    <a:lumMod val="75000"/>
                  </a:srgbClr>
                </a:solidFill>
                <a:latin typeface="Arial"/>
              </a:rPr>
              <a:t>Angela Balestra, Agorà Matematico - 29 Ottobre 2013</a:t>
            </a:r>
            <a:endParaRPr lang="it-IT" dirty="0">
              <a:solidFill>
                <a:srgbClr val="1F497D">
                  <a:lumMod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241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9512" y="926654"/>
            <a:ext cx="864096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900" dirty="0" smtClean="0"/>
              <a:t>E’ coinvolgente </a:t>
            </a:r>
            <a:endParaRPr lang="it-IT" sz="1900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900" dirty="0" smtClean="0"/>
              <a:t>Costringe a rispettare regole precise nella costruzione delle figure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900" dirty="0" smtClean="0"/>
              <a:t>Fa risparmiare tempo quando si cerca di investigare su alcune proprietà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900" dirty="0" smtClean="0"/>
              <a:t>Sviluppa la formulazione di congetture, la creatività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900" dirty="0" smtClean="0"/>
              <a:t>La correttezza del disegno, il colore e il movimento sono aspetti estetici non trascurabili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007596" y="409019"/>
            <a:ext cx="2026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VANTAGGI</a:t>
            </a:r>
            <a:endParaRPr lang="it-IT" sz="28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532931" y="3772738"/>
            <a:ext cx="1500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RISCHI</a:t>
            </a:r>
            <a:r>
              <a:rPr lang="it-IT" sz="2800" dirty="0" smtClean="0"/>
              <a:t> </a:t>
            </a:r>
            <a:endParaRPr lang="it-IT" sz="28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79512" y="4437112"/>
            <a:ext cx="8964488" cy="2231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900" dirty="0" smtClean="0"/>
              <a:t>Attenzione rivolta solo al risultato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900" dirty="0"/>
              <a:t>L</a:t>
            </a:r>
            <a:r>
              <a:rPr lang="it-IT" sz="1900" dirty="0" smtClean="0"/>
              <a:t>'evidenza visiva rischia di far perdere interesse per l’argomentazione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it-IT" sz="1900" dirty="0" smtClean="0"/>
              <a:t>La suddivisione finita i pixel dello schermo rischia di  aumentare il divario (già esistente con il disegno a matita) fra la struttura granulare della materia e le nozioni di </a:t>
            </a:r>
            <a:r>
              <a:rPr lang="it-IT" sz="1900" dirty="0"/>
              <a:t> </a:t>
            </a:r>
            <a:r>
              <a:rPr lang="it-IT" sz="1900" dirty="0" smtClean="0"/>
              <a:t>«infinito»  e «continuo» che sono alla base della geometria  </a:t>
            </a:r>
            <a:endParaRPr lang="it-IT" sz="1900" dirty="0"/>
          </a:p>
        </p:txBody>
      </p:sp>
    </p:spTree>
    <p:extLst>
      <p:ext uri="{BB962C8B-B14F-4D97-AF65-F5344CB8AC3E}">
        <p14:creationId xmlns:p14="http://schemas.microsoft.com/office/powerpoint/2010/main" val="381702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4987" y="404664"/>
            <a:ext cx="8423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GEOMETRIA DELLE NUOVE INDICAZIONI</a:t>
            </a:r>
            <a:endParaRPr lang="it-IT" sz="28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64987" y="1052736"/>
            <a:ext cx="8280920" cy="147732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it-IT" b="1" dirty="0" smtClean="0"/>
              <a:t>Laboratorio, </a:t>
            </a:r>
            <a:r>
              <a:rPr lang="it-IT" dirty="0" smtClean="0"/>
              <a:t>inteso </a:t>
            </a:r>
            <a:r>
              <a:rPr lang="it-IT" dirty="0"/>
              <a:t>sia come luogo fisico sia come momento in cui l’alunno è attivo, formula </a:t>
            </a:r>
            <a:r>
              <a:rPr lang="it-IT" dirty="0" smtClean="0"/>
              <a:t>le proprie </a:t>
            </a:r>
            <a:r>
              <a:rPr lang="it-IT" dirty="0"/>
              <a:t>ipotesi e ne controlla </a:t>
            </a:r>
            <a:r>
              <a:rPr lang="it-IT" dirty="0" smtClean="0"/>
              <a:t>le conseguenze</a:t>
            </a:r>
            <a:r>
              <a:rPr lang="it-IT" dirty="0"/>
              <a:t>, progetta e sperimenta, discute e </a:t>
            </a:r>
            <a:r>
              <a:rPr lang="it-IT" dirty="0" smtClean="0"/>
              <a:t>argomenta le </a:t>
            </a:r>
            <a:r>
              <a:rPr lang="it-IT" dirty="0"/>
              <a:t>proprie scelte, impara a raccogliere dati, negozia e </a:t>
            </a:r>
            <a:r>
              <a:rPr lang="it-IT" dirty="0" smtClean="0"/>
              <a:t>costruisce significati</a:t>
            </a:r>
            <a:r>
              <a:rPr lang="it-IT" dirty="0"/>
              <a:t>, porta a </a:t>
            </a:r>
            <a:r>
              <a:rPr lang="it-IT" dirty="0" smtClean="0"/>
              <a:t>conclusioni temporanee </a:t>
            </a:r>
            <a:r>
              <a:rPr lang="it-IT" dirty="0"/>
              <a:t>e a nuove aperture </a:t>
            </a:r>
            <a:r>
              <a:rPr lang="it-IT" dirty="0" smtClean="0"/>
              <a:t>la costruzione </a:t>
            </a:r>
            <a:r>
              <a:rPr lang="it-IT" dirty="0"/>
              <a:t>delle conoscenze personali e collettive.</a:t>
            </a:r>
          </a:p>
        </p:txBody>
      </p:sp>
      <p:sp>
        <p:nvSpPr>
          <p:cNvPr id="4" name="Rettangolo 3"/>
          <p:cNvSpPr/>
          <p:nvPr/>
        </p:nvSpPr>
        <p:spPr>
          <a:xfrm>
            <a:off x="436922" y="2852936"/>
            <a:ext cx="8280920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dirty="0"/>
              <a:t>Nella </a:t>
            </a:r>
            <a:r>
              <a:rPr lang="it-IT" dirty="0" smtClean="0"/>
              <a:t>scuola secondaria </a:t>
            </a:r>
            <a:r>
              <a:rPr lang="it-IT" dirty="0"/>
              <a:t>di primo grado si svilupperà un’attività più propriamente di </a:t>
            </a:r>
            <a:r>
              <a:rPr lang="it-IT" b="1" dirty="0" smtClean="0"/>
              <a:t>matematizzazione, formalizzazione</a:t>
            </a:r>
            <a:r>
              <a:rPr lang="it-IT" b="1" dirty="0"/>
              <a:t>, generalizzazione.</a:t>
            </a:r>
          </a:p>
        </p:txBody>
      </p:sp>
      <p:sp>
        <p:nvSpPr>
          <p:cNvPr id="5" name="Rettangolo 4"/>
          <p:cNvSpPr/>
          <p:nvPr/>
        </p:nvSpPr>
        <p:spPr>
          <a:xfrm>
            <a:off x="436922" y="4941168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DAGLI OBIETTIVI FORMATIVI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 smtClean="0"/>
              <a:t>Riprodurre </a:t>
            </a:r>
            <a:r>
              <a:rPr lang="it-IT" i="1" dirty="0"/>
              <a:t>una figura in base a una descrizione, utilizzando gli strumenti </a:t>
            </a:r>
            <a:r>
              <a:rPr lang="it-IT" i="1" dirty="0" smtClean="0"/>
              <a:t>opportuni (carta </a:t>
            </a:r>
            <a:r>
              <a:rPr lang="it-IT" i="1" dirty="0"/>
              <a:t>a quadretti, riga e compasso, squadre, software di geometria</a:t>
            </a:r>
            <a:r>
              <a:rPr lang="it-IT" i="1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Riprodurre figure e disegni geometrici in base a una descrizione e codificazione fatta </a:t>
            </a:r>
            <a:r>
              <a:rPr lang="it-IT" i="1" dirty="0" smtClean="0"/>
              <a:t>da altri</a:t>
            </a:r>
            <a:r>
              <a:rPr lang="it-IT" i="1" dirty="0"/>
              <a:t>.</a:t>
            </a:r>
          </a:p>
        </p:txBody>
      </p:sp>
      <p:sp>
        <p:nvSpPr>
          <p:cNvPr id="6" name="Rettangolo 5"/>
          <p:cNvSpPr/>
          <p:nvPr/>
        </p:nvSpPr>
        <p:spPr>
          <a:xfrm>
            <a:off x="464986" y="3861048"/>
            <a:ext cx="8423203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dirty="0" smtClean="0"/>
              <a:t>DAI TRAGUARDI DI SVILUPPO DELLE COMPETENZE</a:t>
            </a:r>
          </a:p>
          <a:p>
            <a:r>
              <a:rPr lang="it-IT" dirty="0" smtClean="0"/>
              <a:t>Riconosce </a:t>
            </a:r>
            <a:r>
              <a:rPr lang="it-IT" dirty="0"/>
              <a:t>e denomina le forme del piano e dello spazio, le loro rappresentazioni e ne coglie </a:t>
            </a:r>
            <a:r>
              <a:rPr lang="it-IT" dirty="0" smtClean="0"/>
              <a:t>le relazioni </a:t>
            </a:r>
            <a:r>
              <a:rPr lang="it-IT" dirty="0"/>
              <a:t>tra gli </a:t>
            </a:r>
            <a:r>
              <a:rPr lang="it-IT" dirty="0" smtClean="0"/>
              <a:t>elementi.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18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19586" y="402846"/>
            <a:ext cx="71641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cap="al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utilizzare  un </a:t>
            </a:r>
            <a:r>
              <a:rPr lang="it-IT" sz="2800" b="1" cap="all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dgs</a:t>
            </a:r>
            <a:r>
              <a:rPr lang="it-IT" sz="2800" b="1" cap="al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 classe</a:t>
            </a:r>
          </a:p>
          <a:p>
            <a:r>
              <a:rPr lang="it-IT" sz="1200" b="1" cap="al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Alcuni degli innumerevoli esempi</a:t>
            </a:r>
            <a:endParaRPr lang="it-IT" sz="1200" b="1" cap="all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993094" y="1196752"/>
            <a:ext cx="7827378" cy="1754326"/>
          </a:xfrm>
          <a:prstGeom prst="rect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smtClean="0"/>
              <a:t>LEZIONE FRONTALE – DIALOGICA</a:t>
            </a:r>
            <a:r>
              <a:rPr lang="it-IT" dirty="0" smtClean="0"/>
              <a:t>:  </a:t>
            </a:r>
            <a:r>
              <a:rPr lang="it-IT" b="1" dirty="0" smtClean="0"/>
              <a:t>mostrare, guidare l’osservazione, riordinare e sistemare le conoscenze </a:t>
            </a:r>
          </a:p>
          <a:p>
            <a:pPr marL="285750" indent="-285750">
              <a:buFontTx/>
              <a:buChar char="-"/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Concetto di angolo </a:t>
            </a:r>
          </a:p>
          <a:p>
            <a:pPr marL="285750" indent="-285750">
              <a:buFontTx/>
              <a:buChar char="-"/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Costruzione di un trapezio</a:t>
            </a:r>
          </a:p>
          <a:p>
            <a:pPr marL="285750" indent="-285750">
              <a:buFontTx/>
              <a:buChar char="-"/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Dall’area del rettangolo a quella del rombo</a:t>
            </a:r>
          </a:p>
          <a:p>
            <a:pPr marL="285750" indent="-285750">
              <a:buFontTx/>
              <a:buChar char="-"/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Il teorema di Talete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066602" y="2996952"/>
            <a:ext cx="7753869" cy="2308324"/>
          </a:xfrm>
          <a:prstGeom prst="rect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smtClean="0"/>
              <a:t>LAVORO INDIVIDUALE CON SCHEDE GUIDATE</a:t>
            </a:r>
            <a:r>
              <a:rPr lang="it-IT" dirty="0" smtClean="0"/>
              <a:t>: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smtClean="0"/>
              <a:t>acquisire dimestichezza con i comandi, applicare procedimenti-eseguire costruzioni</a:t>
            </a:r>
          </a:p>
          <a:p>
            <a:pPr marL="285750" indent="-285750">
              <a:buFontTx/>
              <a:buChar char="-"/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Introduzione al menù di  Cabri</a:t>
            </a:r>
          </a:p>
          <a:p>
            <a:pPr marL="285750" indent="-285750">
              <a:buFontTx/>
              <a:buChar char="-"/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Costruzione di un triangolo rettangolo </a:t>
            </a:r>
          </a:p>
          <a:p>
            <a:pPr marL="285750" indent="-285750">
              <a:buFontTx/>
              <a:buChar char="-"/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Somma degli angoli interni di un triangolo</a:t>
            </a:r>
          </a:p>
          <a:p>
            <a:pPr marL="285750" indent="-285750">
              <a:buFontTx/>
              <a:buChar char="-"/>
            </a:pP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Insieme di rettangoli </a:t>
            </a:r>
            <a:r>
              <a:rPr lang="it-IT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equiestesi</a:t>
            </a:r>
            <a:r>
              <a:rPr lang="it-IT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: dalla costruzione con la carta alla parabola</a:t>
            </a:r>
            <a:endParaRPr lang="it-IT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059343" y="5515490"/>
            <a:ext cx="7761128" cy="923330"/>
          </a:xfrm>
          <a:prstGeom prst="rect">
            <a:avLst/>
          </a:prstGeom>
          <a:noFill/>
          <a:ln>
            <a:solidFill>
              <a:schemeClr val="tx1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smtClean="0"/>
              <a:t>LAVORO A COPPIE O IN PICCOLI GRUPPI PER RISOLVERE PROBLEM</a:t>
            </a:r>
            <a:r>
              <a:rPr lang="it-IT" dirty="0" smtClean="0"/>
              <a:t>I: </a:t>
            </a:r>
            <a:r>
              <a:rPr lang="it-IT" b="1" dirty="0" smtClean="0"/>
              <a:t>risolvere problemi, costruire figure senza l’utilizzo di una guida 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70027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19586" y="359078"/>
            <a:ext cx="7540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cap="al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utilizzare  un </a:t>
            </a:r>
            <a:r>
              <a:rPr lang="it-IT" sz="2800" b="1" cap="all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dgs</a:t>
            </a:r>
            <a:r>
              <a:rPr lang="it-IT" sz="2800" b="1" cap="al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 classe</a:t>
            </a:r>
            <a:endParaRPr lang="it-IT" sz="2800" b="1" cap="all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919586" y="1052736"/>
            <a:ext cx="73938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LEZIONE FRONTALE – DIALOGICA</a:t>
            </a:r>
            <a:r>
              <a:rPr lang="it-IT" dirty="0" smtClean="0"/>
              <a:t>:  mostrare, guidare l’osservazione, riordinare e sistemare le conoscenze 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97" y="2371305"/>
            <a:ext cx="3168352" cy="2066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082" y="1916832"/>
            <a:ext cx="4037290" cy="208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37934"/>
            <a:ext cx="2976562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794" y="4725144"/>
            <a:ext cx="3222215" cy="158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10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19586" y="359078"/>
            <a:ext cx="7540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cap="al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utilizzare  un </a:t>
            </a:r>
            <a:r>
              <a:rPr lang="it-IT" sz="2800" b="1" cap="all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dgs</a:t>
            </a:r>
            <a:r>
              <a:rPr lang="it-IT" sz="2800" b="1" cap="al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 classe</a:t>
            </a:r>
            <a:endParaRPr lang="it-IT" sz="2800" b="1" cap="all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919586" y="1124744"/>
            <a:ext cx="73938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LAVORO INDIVIDUALE CON SCHEDE GUIDATE</a:t>
            </a:r>
            <a:r>
              <a:rPr lang="it-IT" dirty="0" smtClean="0"/>
              <a:t>: acquisire dimestichezza con i comandi, applicare procedimenti, eseguire costruzioni</a:t>
            </a:r>
            <a:r>
              <a:rPr lang="it-IT" dirty="0"/>
              <a:t> </a:t>
            </a:r>
            <a:r>
              <a:rPr lang="it-IT" dirty="0" smtClean="0"/>
              <a:t>a partire  dagli invarianti di una classe di figure</a:t>
            </a:r>
          </a:p>
        </p:txBody>
      </p:sp>
      <p:pic>
        <p:nvPicPr>
          <p:cNvPr id="3074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2346">
            <a:off x="467545" y="2847345"/>
            <a:ext cx="2552699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550314"/>
            <a:ext cx="2250951" cy="1251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365104"/>
            <a:ext cx="2756157" cy="165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085184"/>
            <a:ext cx="2217129" cy="1059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15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19586" y="359078"/>
            <a:ext cx="7540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cap="al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utilizzare  un </a:t>
            </a:r>
            <a:r>
              <a:rPr lang="it-IT" sz="2800" b="1" cap="all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dgs</a:t>
            </a:r>
            <a:r>
              <a:rPr lang="it-IT" sz="2800" b="1" cap="all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 classe</a:t>
            </a:r>
            <a:endParaRPr lang="it-IT" sz="2800" b="1" cap="all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066604" y="1412776"/>
            <a:ext cx="7177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LAVORO A COPPIE O IN PICCOLI GRUPPI PER RISOLVERE PROBLEM</a:t>
            </a:r>
            <a:r>
              <a:rPr lang="it-IT" dirty="0" smtClean="0"/>
              <a:t>I: risolvere problemi, costruire figure senza l’utilizzo di una guida 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76503"/>
            <a:ext cx="2425276" cy="128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Angela\Desktop\agora_cabri\flatland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727601"/>
            <a:ext cx="1468895" cy="153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>
          <a:xfrm>
            <a:off x="4668207" y="4306867"/>
            <a:ext cx="252064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È dato un quadrato </a:t>
            </a:r>
            <a:r>
              <a:rPr lang="it-IT" sz="1000" i="1" dirty="0"/>
              <a:t>ABCD</a:t>
            </a:r>
            <a:r>
              <a:rPr lang="it-IT" sz="1000" dirty="0"/>
              <a:t> e sia </a:t>
            </a:r>
            <a:r>
              <a:rPr lang="it-IT" sz="1000" i="1" dirty="0"/>
              <a:t>P</a:t>
            </a:r>
            <a:r>
              <a:rPr lang="it-IT" sz="1000" dirty="0"/>
              <a:t> il punto medio del lato </a:t>
            </a:r>
            <a:r>
              <a:rPr lang="it-IT" sz="1000" i="1" dirty="0"/>
              <a:t>AB</a:t>
            </a:r>
            <a:r>
              <a:rPr lang="it-IT" sz="1000" dirty="0"/>
              <a:t>. </a:t>
            </a:r>
            <a:endParaRPr lang="it-IT" sz="1000" dirty="0" smtClean="0"/>
          </a:p>
          <a:p>
            <a:r>
              <a:rPr lang="it-IT" sz="1000" dirty="0" smtClean="0"/>
              <a:t>DQ è perpendicolare a PC. Quali sono le proprietà del quadrilatero di vertici A,P, Q , D?</a:t>
            </a:r>
            <a:endParaRPr lang="it-IT" sz="1000" dirty="0"/>
          </a:p>
        </p:txBody>
      </p:sp>
      <p:pic>
        <p:nvPicPr>
          <p:cNvPr id="2053" name="Picture 5" descr="http://web.unife.it/progetti/fardiconto/flatlandia/2011_2012/ott2011/index_file/image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958" y="5445224"/>
            <a:ext cx="218122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4443">
            <a:off x="2766356" y="2364646"/>
            <a:ext cx="2794417" cy="931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917397" y="5735931"/>
            <a:ext cx="25988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>
                <a:solidFill>
                  <a:schemeClr val="tx2"/>
                </a:solidFill>
              </a:rPr>
              <a:t>ABC è un triangolo rettangolo in cui l’ampiezza dell’angolo ABC è uguale a 60 gradi. </a:t>
            </a:r>
            <a:r>
              <a:rPr lang="it-IT" sz="1000" dirty="0" smtClean="0">
                <a:solidFill>
                  <a:schemeClr val="tx2"/>
                </a:solidFill>
              </a:rPr>
              <a:t>AM</a:t>
            </a:r>
            <a:r>
              <a:rPr lang="it-IT" sz="1000" dirty="0">
                <a:solidFill>
                  <a:schemeClr val="tx2"/>
                </a:solidFill>
              </a:rPr>
              <a:t> </a:t>
            </a:r>
            <a:r>
              <a:rPr lang="it-IT" sz="1000" dirty="0" smtClean="0">
                <a:solidFill>
                  <a:schemeClr val="tx2"/>
                </a:solidFill>
              </a:rPr>
              <a:t>= </a:t>
            </a:r>
            <a:r>
              <a:rPr lang="it-IT" sz="1000" dirty="0">
                <a:solidFill>
                  <a:schemeClr val="tx2"/>
                </a:solidFill>
              </a:rPr>
              <a:t>MQ </a:t>
            </a:r>
            <a:r>
              <a:rPr lang="it-IT" sz="1000" dirty="0" smtClean="0">
                <a:solidFill>
                  <a:schemeClr val="tx2"/>
                </a:solidFill>
              </a:rPr>
              <a:t>= QP </a:t>
            </a:r>
          </a:p>
          <a:p>
            <a:r>
              <a:rPr lang="it-IT" sz="1000" dirty="0" smtClean="0">
                <a:solidFill>
                  <a:schemeClr val="tx2"/>
                </a:solidFill>
              </a:rPr>
              <a:t>Determinare </a:t>
            </a:r>
            <a:r>
              <a:rPr lang="it-IT" sz="1000" dirty="0">
                <a:solidFill>
                  <a:schemeClr val="tx2"/>
                </a:solidFill>
              </a:rPr>
              <a:t>l’ampiezza dell’angolo </a:t>
            </a:r>
            <a:r>
              <a:rPr lang="it-IT" sz="1000" dirty="0" smtClean="0">
                <a:solidFill>
                  <a:schemeClr val="tx2"/>
                </a:solidFill>
              </a:rPr>
              <a:t>QPB.</a:t>
            </a:r>
          </a:p>
          <a:p>
            <a:r>
              <a:rPr lang="it-IT" sz="1000" dirty="0" smtClean="0">
                <a:solidFill>
                  <a:schemeClr val="tx2"/>
                </a:solidFill>
              </a:rPr>
              <a:t>Di </a:t>
            </a:r>
            <a:r>
              <a:rPr lang="it-IT" sz="1000" dirty="0">
                <a:solidFill>
                  <a:schemeClr val="tx2"/>
                </a:solidFill>
              </a:rPr>
              <a:t>che natura è il triangolo MPQ ?</a:t>
            </a:r>
          </a:p>
          <a:p>
            <a:endParaRPr lang="it-IT" sz="1000" dirty="0">
              <a:solidFill>
                <a:schemeClr val="tx2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34375" y="5376945"/>
            <a:ext cx="17281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smtClean="0">
                <a:solidFill>
                  <a:srgbClr val="7030A0"/>
                </a:solidFill>
              </a:rPr>
              <a:t>AM=AN=AC</a:t>
            </a:r>
          </a:p>
          <a:p>
            <a:r>
              <a:rPr lang="it-IT" sz="1000" b="1" dirty="0" smtClean="0">
                <a:solidFill>
                  <a:srgbClr val="7030A0"/>
                </a:solidFill>
              </a:rPr>
              <a:t>MN // BC</a:t>
            </a:r>
          </a:p>
          <a:p>
            <a:r>
              <a:rPr lang="it-IT" sz="1000" b="1" dirty="0" smtClean="0">
                <a:solidFill>
                  <a:srgbClr val="7030A0"/>
                </a:solidFill>
              </a:rPr>
              <a:t>- Dimostrare che i triangoli ACM e ACN sono equivalenti</a:t>
            </a:r>
            <a:endParaRPr lang="it-IT" sz="1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Chiar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2537</TotalTime>
  <Words>945</Words>
  <Application>Microsoft Office PowerPoint</Application>
  <PresentationFormat>Presentazione su schermo (4:3)</PresentationFormat>
  <Paragraphs>85</Paragraphs>
  <Slides>11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Chiaro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software di geometria dinamica nella secondaria di 1°grado</dc:title>
  <dc:creator>Angela</dc:creator>
  <cp:lastModifiedBy>Angela</cp:lastModifiedBy>
  <cp:revision>56</cp:revision>
  <dcterms:created xsi:type="dcterms:W3CDTF">2013-10-26T16:11:43Z</dcterms:created>
  <dcterms:modified xsi:type="dcterms:W3CDTF">2013-10-28T23:28:30Z</dcterms:modified>
</cp:coreProperties>
</file>